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91" r:id="rId3"/>
    <p:sldId id="392" r:id="rId4"/>
    <p:sldId id="393" r:id="rId5"/>
    <p:sldId id="402" r:id="rId6"/>
    <p:sldId id="397" r:id="rId7"/>
    <p:sldId id="398" r:id="rId8"/>
    <p:sldId id="399" r:id="rId9"/>
    <p:sldId id="400" r:id="rId10"/>
    <p:sldId id="401" r:id="rId11"/>
    <p:sldId id="270" r:id="rId12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 Гришина" initials="ЕГ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FB"/>
    <a:srgbClr val="D3E7FC"/>
    <a:srgbClr val="99CCFF"/>
    <a:srgbClr val="ABCFF0"/>
    <a:srgbClr val="98FFA3"/>
    <a:srgbClr val="FFE888"/>
    <a:srgbClr val="FFFF00"/>
    <a:srgbClr val="F5905D"/>
    <a:srgbClr val="F48046"/>
    <a:srgbClr val="F26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7" autoAdjust="0"/>
    <p:restoredTop sz="92862" autoAdjust="0"/>
  </p:normalViewPr>
  <p:slideViewPr>
    <p:cSldViewPr snapToGrid="0">
      <p:cViewPr>
        <p:scale>
          <a:sx n="92" d="100"/>
          <a:sy n="92" d="100"/>
        </p:scale>
        <p:origin x="-1278" y="-66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3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82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509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032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24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41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517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67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4" y="2414014"/>
            <a:ext cx="3079561" cy="185486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81996" y="3429000"/>
            <a:ext cx="61675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Основные векторы государственной политики по решению проблемы бедности семей с детьми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CB69210-F6E9-443A-92D3-576832FFE639}"/>
              </a:ext>
            </a:extLst>
          </p:cNvPr>
          <p:cNvSpPr/>
          <p:nvPr/>
        </p:nvSpPr>
        <p:spPr>
          <a:xfrm>
            <a:off x="7076412" y="6169385"/>
            <a:ext cx="32580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Гришина Елена Евгеньевна, </a:t>
            </a:r>
          </a:p>
          <a:p>
            <a:pPr lvl="0" algn="l">
              <a:spcBef>
                <a:spcPts val="0"/>
              </a:spcBef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вед. науч. сотрудник ИНСАП РАНХиГС</a:t>
            </a:r>
          </a:p>
          <a:p>
            <a:pPr lvl="0" algn="l">
              <a:spcBef>
                <a:spcPts val="0"/>
              </a:spcBef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grishina@ranepa.ru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2A4ED9F-78A4-40B9-86EA-FB910B7CDBED}"/>
              </a:ext>
            </a:extLst>
          </p:cNvPr>
          <p:cNvSpPr txBox="1"/>
          <p:nvPr/>
        </p:nvSpPr>
        <p:spPr>
          <a:xfrm>
            <a:off x="6260765" y="956815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3511775-8FB4-48E8-BAFC-D588FB00EDCC}"/>
              </a:ext>
            </a:extLst>
          </p:cNvPr>
          <p:cNvSpPr/>
          <p:nvPr/>
        </p:nvSpPr>
        <p:spPr>
          <a:xfrm>
            <a:off x="3253560" y="2307546"/>
            <a:ext cx="64243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Всероссийский онлайн-семинар 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«Эффективные региональные практики содействия семьям с детьми в выходе из бедности»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886FDD2-C500-4251-AB0B-B870FD73D6A5}"/>
              </a:ext>
            </a:extLst>
          </p:cNvPr>
          <p:cNvSpPr/>
          <p:nvPr/>
        </p:nvSpPr>
        <p:spPr>
          <a:xfrm>
            <a:off x="4278877" y="6169385"/>
            <a:ext cx="17827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16 июля 2020 года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19479"/>
            <a:ext cx="9495368" cy="46166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947344"/>
            <a:ext cx="97154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Направления усиления влияния мер поддержки семей с детьми на уровень и глубину их бедности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640396" y="404014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A9AA3E0-5916-4422-8758-DA6D267ECDC2}"/>
              </a:ext>
            </a:extLst>
          </p:cNvPr>
          <p:cNvSpPr/>
          <p:nvPr/>
        </p:nvSpPr>
        <p:spPr>
          <a:xfrm>
            <a:off x="60371" y="1434944"/>
            <a:ext cx="9434997" cy="5039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пособия для малоимущих семей с детьми от 8 до 18 лет, предоставляемого с учетом дефицита дохода семьи на условиях соц. контракта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ежемесячной выплаты на 3-го ребенка или последующих детей до 3 лет во всех субъектах РФ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перечня направлений использования материнского (семейного) капитала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гибкой и дистанционной занятости родителей, в том числе посредством стимулирования работодателей, обеспечивающих такие формы занятости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охвата малоимущих семей с детьми гос. соц. помощью на основании соц. контракта. В 2019 г. было заключено 89,3 тыс. соц. контрактов и охвачено 321,5 тыс. чел., что составляет лишь 1,8% от численности малоимущих в стране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 рамках программы соц. контрактов взаимодействия органов соц. защиты с центрами соц. обслуживания, центрами занятости, органами здравоохранения, образования и подведомственными им учреждениями, а также с НКО и волонтерами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программы гос. соц. помощи на основании соц. контракта для лиц в глубокой бедности, с множественными лишениями, в т.ч. увеличение периода сопровождения и объемов помощи таким лицам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FDCD78C-4F00-44F9-A2AD-99523B3F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0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22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5E09FAE-8996-4902-B2D9-235D7E47BB4B}"/>
              </a:ext>
            </a:extLst>
          </p:cNvPr>
          <p:cNvSpPr txBox="1"/>
          <p:nvPr/>
        </p:nvSpPr>
        <p:spPr>
          <a:xfrm>
            <a:off x="1252908" y="5041927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Институт социального анализа и прогнозирования РАНХиГС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878400"/>
            <a:ext cx="9324975" cy="43828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1977" y="897431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Динамика бедности 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654196" y="374303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F8F9E03-9DA2-48C4-BB32-51DE0939114E}"/>
              </a:ext>
            </a:extLst>
          </p:cNvPr>
          <p:cNvSpPr/>
          <p:nvPr/>
        </p:nvSpPr>
        <p:spPr>
          <a:xfrm>
            <a:off x="272123" y="4100107"/>
            <a:ext cx="4358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населения, оценивающего свое материальное положение как «плохое» или «очень плохое», %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69B2F9D-43A4-4333-B049-6BD6ADC46995}"/>
              </a:ext>
            </a:extLst>
          </p:cNvPr>
          <p:cNvSpPr/>
          <p:nvPr/>
        </p:nvSpPr>
        <p:spPr>
          <a:xfrm>
            <a:off x="4953000" y="4098114"/>
            <a:ext cx="5074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х, оценивающих свое материальное положение как </a:t>
            </a:r>
          </a:p>
          <a:p>
            <a:pPr marL="0" lvl="2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хватает денег даже на еду» или «денег хватает на еду, но  покупать одежду и оплачивать ЖКУ затруднительно», %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B1BDFC8-0814-4A66-8151-BE257389E62E}"/>
              </a:ext>
            </a:extLst>
          </p:cNvPr>
          <p:cNvSpPr/>
          <p:nvPr/>
        </p:nvSpPr>
        <p:spPr>
          <a:xfrm>
            <a:off x="8331530" y="6586282"/>
            <a:ext cx="15744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 данные Росстата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CA073C3-11AE-4658-A582-7A2D6AD72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853" y="4692368"/>
            <a:ext cx="4651651" cy="178628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C4313170-B0F1-46FA-BD18-CC45117074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743" y="4613113"/>
            <a:ext cx="4816257" cy="186553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FBB65888-1792-4CC3-9CB0-3C37ED26AB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7350" y="1574024"/>
            <a:ext cx="6834208" cy="2316681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6535EA-EF54-401B-BAE4-8C9CF6B4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96754" y="40886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05089"/>
            <a:ext cx="9324975" cy="524493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70794" y="953095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Уровень бедности среди детей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A494F98-7A5E-4A8F-9FC4-86EB79DC2367}"/>
              </a:ext>
            </a:extLst>
          </p:cNvPr>
          <p:cNvSpPr/>
          <p:nvPr/>
        </p:nvSpPr>
        <p:spPr>
          <a:xfrm>
            <a:off x="2490765" y="4159961"/>
            <a:ext cx="5015412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уровня бедности среди детей до 18 лет в субъектах РФ, 2018 г., %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C5C861A-EF75-4D43-98E0-CEF75ED10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0" y="3926254"/>
            <a:ext cx="9900762" cy="28105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7C06A26-F01D-4CFE-A47A-66E6AAC336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94" y="1874683"/>
            <a:ext cx="5468586" cy="187163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1DBC709-F825-4B1D-9D07-F0411DA7D3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4831" y="1874683"/>
            <a:ext cx="4621169" cy="1871634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4677C85-E4E1-48FE-8E4E-01EFE8D851FC}"/>
              </a:ext>
            </a:extLst>
          </p:cNvPr>
          <p:cNvSpPr/>
          <p:nvPr/>
        </p:nvSpPr>
        <p:spPr>
          <a:xfrm>
            <a:off x="7800507" y="6631418"/>
            <a:ext cx="21483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 расчеты на данных Росстата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792CAB7-730A-4AD9-9499-D0886F4A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804" y="10174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07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02913"/>
            <a:ext cx="9324975" cy="546996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3954" y="1015759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Уровень бедности и дефицит доходов лиц, проживающих с детьми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C7EE8B6-B50D-41C1-A2F4-DD84271A0182}"/>
              </a:ext>
            </a:extLst>
          </p:cNvPr>
          <p:cNvSpPr/>
          <p:nvPr/>
        </p:nvSpPr>
        <p:spPr>
          <a:xfrm>
            <a:off x="3522184" y="4850311"/>
            <a:ext cx="30333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Дефицит доходов д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х с детьми, 2018 г., руб.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1FEF934-44B9-4F74-9171-3B8DD57D42C9}"/>
              </a:ext>
            </a:extLst>
          </p:cNvPr>
          <p:cNvSpPr/>
          <p:nvPr/>
        </p:nvSpPr>
        <p:spPr>
          <a:xfrm>
            <a:off x="929120" y="1492199"/>
            <a:ext cx="2079415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бедности, 2018 г., %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E4A7B73-9EE4-4469-BC47-59FBD5DB9C5F}"/>
              </a:ext>
            </a:extLst>
          </p:cNvPr>
          <p:cNvSpPr/>
          <p:nvPr/>
        </p:nvSpPr>
        <p:spPr>
          <a:xfrm>
            <a:off x="6127631" y="1422953"/>
            <a:ext cx="2079415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бедности, 2018 г., %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32289DC-BE15-4451-895F-749C615AD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61" y="1786013"/>
            <a:ext cx="4365114" cy="307874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8E890112-FFC8-41EC-9305-FA42CCAD9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2487" y="1762726"/>
            <a:ext cx="5224725" cy="3017782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46EFE25-7835-4D06-B196-E16A49FE37BB}"/>
              </a:ext>
            </a:extLst>
          </p:cNvPr>
          <p:cNvSpPr/>
          <p:nvPr/>
        </p:nvSpPr>
        <p:spPr>
          <a:xfrm>
            <a:off x="7800507" y="6631418"/>
            <a:ext cx="21483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 расчеты на данных Росстата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FB9D850-23F3-4608-9038-E363765127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0856" y="4991775"/>
            <a:ext cx="7651143" cy="1700931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E7D4330-1263-4CEC-9192-C1C09865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23462" y="45466"/>
            <a:ext cx="2063750" cy="385959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5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02913"/>
            <a:ext cx="9324975" cy="49586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57292" y="959401"/>
            <a:ext cx="9267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Лишения, испытываемые семьями с детьми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46EFE25-7835-4D06-B196-E16A49FE37BB}"/>
              </a:ext>
            </a:extLst>
          </p:cNvPr>
          <p:cNvSpPr/>
          <p:nvPr/>
        </p:nvSpPr>
        <p:spPr>
          <a:xfrm>
            <a:off x="8331530" y="6627168"/>
            <a:ext cx="15744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 данные Росстата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79B2F19-03E6-457A-904C-1874AE497C4A}"/>
              </a:ext>
            </a:extLst>
          </p:cNvPr>
          <p:cNvSpPr/>
          <p:nvPr/>
        </p:nvSpPr>
        <p:spPr>
          <a:xfrm>
            <a:off x="1585135" y="1497937"/>
            <a:ext cx="64524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с детьми, оценивающих свое материальное положение как </a:t>
            </a:r>
          </a:p>
          <a:p>
            <a:pPr marL="0" lvl="2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хватает денег даже на еду» или «денег хватает на еду, но  покупать одежду и оплачивать ЖКУ затруднительно», 2019 г., %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62647C3-F7EF-4B88-A2CF-2BE162C009CC}"/>
              </a:ext>
            </a:extLst>
          </p:cNvPr>
          <p:cNvSpPr/>
          <p:nvPr/>
        </p:nvSpPr>
        <p:spPr>
          <a:xfrm>
            <a:off x="2422763" y="4085046"/>
            <a:ext cx="5687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д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с детьми, имевших финансовые трудности, не позволившие им заплатить за ЖКУ и лекарства, назначенные врачом, 2019 г., %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8EDEAB01-4917-4530-9B05-E4A4EAAB6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4746" y="1934552"/>
            <a:ext cx="7748688" cy="179237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B5571CAD-1BD6-4113-8E28-0401040706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1044" y="4661297"/>
            <a:ext cx="7632854" cy="1530229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B1DEF52-6D86-48F1-811D-689D1C66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7607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31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81649"/>
            <a:ext cx="9324975" cy="54403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066275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Преимущества оказания соц. помощи на основании соц. контракта 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4115" y="1610310"/>
            <a:ext cx="94536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lvl="1" indent="-3556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соц. помощь на основании соц. контракта предоставляется по следующим направлениям:</a:t>
            </a:r>
          </a:p>
          <a:p>
            <a:pPr marL="812800" lvl="2" indent="-3556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</a:t>
            </a:r>
          </a:p>
          <a:p>
            <a:pPr marL="812800" lvl="2" indent="-3556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 и трудоустройство</a:t>
            </a:r>
          </a:p>
          <a:p>
            <a:pPr marL="812800" lvl="2" indent="-3556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проф. обучения и дополнительного проф. образования</a:t>
            </a:r>
          </a:p>
          <a:p>
            <a:pPr marL="812800" lvl="2" indent="-3556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трудной жизненной ситуации</a:t>
            </a:r>
          </a:p>
          <a:p>
            <a:pPr marL="812800" lvl="2" indent="-3556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tabLst>
                <a:tab pos="266700" algn="l"/>
                <a:tab pos="355600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3556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мероприятий программы соц. адаптации оказывается содействие в трудоустройстве, психологическая и юридическая помощь, содействие в устройстве детей в ДОУ, прохождении лечения от алкогольной (наркотической) зависимости, получении мед. услуг, оформлении инвалидности, оказание мат. помощи на покупку предметов первой необходимости и др.</a:t>
            </a:r>
          </a:p>
          <a:p>
            <a:pPr marL="0" lvl="1" algn="just">
              <a:spcBef>
                <a:spcPts val="0"/>
              </a:spcBef>
              <a:buClr>
                <a:srgbClr val="C00000"/>
              </a:buClr>
              <a:tabLst>
                <a:tab pos="266700" algn="l"/>
                <a:tab pos="355600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3556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соц. контракта предполагает активные действия получателей помощи по выходу из ТЖС, направлена преодоление социального иждивенчества, обеспечивает целевой характер оказания помощи, индивидуальный подход к преодолению ТЖС получателей помощи, помогает формировать желаемое поведение получателей помощи и выйти им на самообеспечение</a:t>
            </a:r>
          </a:p>
          <a:p>
            <a:pPr marL="355600" lvl="1" indent="-3556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lvl="1" indent="-3556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20D53F8-11FC-4972-BA22-604ED914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-25774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43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" y="1162800"/>
            <a:ext cx="9324974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61957"/>
            <a:ext cx="100735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Сложности и ограничения для реализации технологии соц. контракта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138543" y="1861538"/>
            <a:ext cx="9186432" cy="374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отдельных территориях рабочих мест или наличие рабочих мест с крайне низкой зарплатой 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Неразвитость услуг по уходу и отсутствие возможности для гибкой и дистанционной занятости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сбыта собственной продукции и услуг 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встречных обязательств лицами в глубокой бедности, с множественными депривациями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межведомственное взаимодействие в рамках реализации мероприятий программы соц. адаптации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Невысокая осведомленность населения о программе соц. контрактов</a:t>
            </a:r>
          </a:p>
          <a:p>
            <a:pPr marL="355600" lvl="1" indent="-3556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в ТЖС как основная цель отдельных соц. контрактов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85FF4719-2B5A-4B0C-AF36-CD0A37620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-25774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0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02158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9271" y="1137635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Уровень бедности различных домохозяйств с детьми до и после выплаты пособий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594929" y="431426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02A0770-4D46-4D84-855D-4F9738CF5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71" y="1787086"/>
            <a:ext cx="5407621" cy="220084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5F2C302-A561-42BE-9097-4650747B75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8472" y="1796993"/>
            <a:ext cx="4517528" cy="2085013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BCB23123-7296-48D1-8CE5-DEC8B14E08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4256" y="4420930"/>
            <a:ext cx="5541744" cy="1865538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DB2E1264-15F2-4C93-A404-1E5B5A5194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271" y="4420930"/>
            <a:ext cx="4249280" cy="1737511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B27C1C8-0D95-43C6-BB8A-C99F5F610F6B}"/>
              </a:ext>
            </a:extLst>
          </p:cNvPr>
          <p:cNvSpPr/>
          <p:nvPr/>
        </p:nvSpPr>
        <p:spPr>
          <a:xfrm>
            <a:off x="6805375" y="6627168"/>
            <a:ext cx="31630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 расчеты на данных Росстата ВНДН-2019, 2018 г.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B74EB9FD-0244-4B30-AC1A-950F74AF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25458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6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935727"/>
            <a:ext cx="9603726" cy="500954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3954" y="995602"/>
            <a:ext cx="99843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Вызовы в сфере повышения результативности финансовой поддержки семей с детьми  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9D3B57-F81C-4035-AC0E-D9CF45C083FF}"/>
              </a:ext>
            </a:extLst>
          </p:cNvPr>
          <p:cNvSpPr txBox="1"/>
          <p:nvPr/>
        </p:nvSpPr>
        <p:spPr>
          <a:xfrm>
            <a:off x="6640396" y="404014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Институт социального анализа и прогнозирования РАНХиГС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A9AA3E0-5916-4422-8758-DA6D267ECDC2}"/>
              </a:ext>
            </a:extLst>
          </p:cNvPr>
          <p:cNvSpPr/>
          <p:nvPr/>
        </p:nvSpPr>
        <p:spPr>
          <a:xfrm>
            <a:off x="103811" y="1506729"/>
            <a:ext cx="9221164" cy="48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часть пособий семьям с детьми выплачивается на категориальной основе без учета их нуждаемости: в 2018 г. среди 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с детьми, получающих детские пособия, лишь 32,7% были бедными до их получения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среди семей с детьми, получающих адресные социальные пособия, существенная доля не является бедными: в 2017 г. среди 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с детьми, получающих ежемесячные адресные пособия на детей, только 47% являлись бедными до его получения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Значимая доля бедных семей с детьми не охвачена соц. поддержкой: в 2018 году 14,3% бедных д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c детьми не получали социальных выплат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большинства адресных региональных пособий невысок: средний размер регулярных выплат малоимущим семьям с детьми за счет средств региональных бюджетов в 2019 г. - 9,3% ПМ. Минимальный размер ежемесячного пособия на ребенка до 16 лет из малоимущей семьи в 2019 г. в 77 регионах не превышал 5% ПМ на ребенка, а максимальный размер  в 71 регионе не превышал 10% ПМ на ребенка</a:t>
            </a:r>
          </a:p>
          <a:p>
            <a:pPr marL="355600" lvl="1" indent="-355600" algn="just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v"/>
              <a:tabLst>
                <a:tab pos="266700" algn="l"/>
                <a:tab pos="355600" algn="l"/>
              </a:tabLst>
              <a:defRPr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на семейные и материнские пособия в России небольшой: 0,8% ВВП (2018 г.), в то время как в среднем по странам ОЭСР – 1,2% ВВП (2015 г.), странам ЕС – 1,5% ВВП (2015 г.)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D6E0D1D6-DAEE-49F7-BF04-EF591DB4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42250" y="8310"/>
            <a:ext cx="2063750" cy="457200"/>
          </a:xfrm>
        </p:spPr>
        <p:txBody>
          <a:bodyPr/>
          <a:lstStyle/>
          <a:p>
            <a:fld id="{027F3A33-6A4A-4395-8324-C6DCD486F135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07256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8288</TotalTime>
  <Words>1015</Words>
  <Application>Microsoft Office PowerPoint</Application>
  <PresentationFormat>Лист A4 (210x297 мм)</PresentationFormat>
  <Paragraphs>90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Кирпичева Галина Владимировна</cp:lastModifiedBy>
  <cp:revision>393</cp:revision>
  <dcterms:created xsi:type="dcterms:W3CDTF">2003-02-28T13:27:04Z</dcterms:created>
  <dcterms:modified xsi:type="dcterms:W3CDTF">2020-07-17T07:37:13Z</dcterms:modified>
</cp:coreProperties>
</file>